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4"/>
  </p:notesMasterIdLst>
  <p:sldIdLst>
    <p:sldId id="266" r:id="rId2"/>
    <p:sldId id="288" r:id="rId3"/>
    <p:sldId id="265" r:id="rId4"/>
    <p:sldId id="304" r:id="rId5"/>
    <p:sldId id="302" r:id="rId6"/>
    <p:sldId id="257" r:id="rId7"/>
    <p:sldId id="259" r:id="rId8"/>
    <p:sldId id="260" r:id="rId9"/>
    <p:sldId id="261" r:id="rId10"/>
    <p:sldId id="264" r:id="rId11"/>
    <p:sldId id="262" r:id="rId12"/>
    <p:sldId id="263" r:id="rId13"/>
    <p:sldId id="283" r:id="rId14"/>
    <p:sldId id="299" r:id="rId15"/>
    <p:sldId id="305" r:id="rId16"/>
    <p:sldId id="301" r:id="rId17"/>
    <p:sldId id="306" r:id="rId18"/>
    <p:sldId id="275" r:id="rId19"/>
    <p:sldId id="308" r:id="rId20"/>
    <p:sldId id="303" r:id="rId21"/>
    <p:sldId id="309" r:id="rId22"/>
    <p:sldId id="297" r:id="rId2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Blad1!$B$2</c:f>
              <c:strCache>
                <c:ptCount val="1"/>
                <c:pt idx="0">
                  <c:v>Antal medlemmar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Blad1!$A$3:$A$5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Blad1!$B$3:$B$5</c:f>
              <c:numCache>
                <c:formatCode>0" st"</c:formatCode>
                <c:ptCount val="3"/>
                <c:pt idx="0">
                  <c:v>16</c:v>
                </c:pt>
                <c:pt idx="1">
                  <c:v>69</c:v>
                </c:pt>
                <c:pt idx="2">
                  <c:v>100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340191520"/>
        <c:axId val="340190344"/>
      </c:barChart>
      <c:catAx>
        <c:axId val="34019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0190344"/>
        <c:crosses val="autoZero"/>
        <c:auto val="1"/>
        <c:lblAlgn val="ctr"/>
        <c:lblOffset val="100"/>
        <c:noMultiLvlLbl val="0"/>
      </c:catAx>
      <c:valAx>
        <c:axId val="340190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&quot; s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0191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sv-SE" dirty="0" smtClean="0"/>
              <a:t>Medlem </a:t>
            </a:r>
            <a:r>
              <a:rPr lang="sv-SE" dirty="0"/>
              <a:t>och sponsorer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sv-S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Blad1!$C$2</c:f>
              <c:strCache>
                <c:ptCount val="1"/>
                <c:pt idx="0">
                  <c:v>Medlemsavgift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Blad1!$A$3:$A$5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Blad1!$C$3:$C$5</c:f>
              <c:numCache>
                <c:formatCode>_-* #,##0\ "kr"_-;\-* #,##0\ "kr"_-;_-* "-"??\ "kr"_-;_-@_-</c:formatCode>
                <c:ptCount val="3"/>
                <c:pt idx="0">
                  <c:v>3200</c:v>
                </c:pt>
                <c:pt idx="1">
                  <c:v>13800</c:v>
                </c:pt>
                <c:pt idx="2">
                  <c:v>18300</c:v>
                </c:pt>
              </c:numCache>
            </c:numRef>
          </c:val>
        </c:ser>
        <c:ser>
          <c:idx val="1"/>
          <c:order val="1"/>
          <c:tx>
            <c:strRef>
              <c:f>Blad1!$D$2</c:f>
              <c:strCache>
                <c:ptCount val="1"/>
                <c:pt idx="0">
                  <c:v>Sponsorer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Blad1!$A$3:$A$5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Blad1!$D$3:$D$5</c:f>
              <c:numCache>
                <c:formatCode>_-* #,##0\ "kr"_-;\-* #,##0\ "kr"_-;_-* "-"??\ "kr"_-;_-@_-</c:formatCode>
                <c:ptCount val="3"/>
                <c:pt idx="2">
                  <c:v>11000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85429264"/>
        <c:axId val="285426128"/>
      </c:barChart>
      <c:catAx>
        <c:axId val="28542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85426128"/>
        <c:crosses val="autoZero"/>
        <c:auto val="1"/>
        <c:lblAlgn val="ctr"/>
        <c:lblOffset val="100"/>
        <c:noMultiLvlLbl val="0"/>
      </c:catAx>
      <c:valAx>
        <c:axId val="28542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_-* #,##0\ &quot;kr&quot;_-;\-* #,##0\ &quot;kr&quot;_-;_-* &quot;-&quot;??\ &quot;kr&quot;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8542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0DF38-74A7-4654-A914-C33F1AA1976B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BF1C4-A51D-4BEE-BCD5-24E0D8A02A8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564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Fredrick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1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Fredrick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9455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Fredrick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8238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Fredrick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3791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Sofie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760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Mikael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263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Mikael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64110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Fredrick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64110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Fredrick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64110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Sofie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4953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Sofie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495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Fredrick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79668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Alla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6286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Sofie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732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Sofie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4378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Sofie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732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Mikael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8128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Fredrick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7625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Fredrick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6288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Sofie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1744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Mikael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F1C4-A51D-4BEE-BCD5-24E0D8A02A8D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0364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529139-0CCF-48EE-A491-DEB196E0D45D}" type="datetimeFigureOut">
              <a:rPr lang="sv-SE" smtClean="0"/>
              <a:pPr/>
              <a:t>2015-05-09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jd.org.au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Machado-Joseph_disease" TargetMode="External"/><Relationship Id="rId3" Type="http://schemas.openxmlformats.org/officeDocument/2006/relationships/hyperlink" Target="http://www.neuroguiden.se/" TargetMode="External"/><Relationship Id="rId7" Type="http://schemas.openxmlformats.org/officeDocument/2006/relationships/hyperlink" Target="http://www.ataxia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taxia.org.uk/" TargetMode="External"/><Relationship Id="rId5" Type="http://schemas.openxmlformats.org/officeDocument/2006/relationships/hyperlink" Target="http://health.groups.yahoo.com/group/MJDFamily/" TargetMode="External"/><Relationship Id="rId10" Type="http://schemas.openxmlformats.org/officeDocument/2006/relationships/hyperlink" Target="http://www.eurosca.org/" TargetMode="External"/><Relationship Id="rId4" Type="http://schemas.openxmlformats.org/officeDocument/2006/relationships/hyperlink" Target="http://www.socialstyrelsen.se/ovanligadiagnoser/spinocerebellaraataxier-domina" TargetMode="External"/><Relationship Id="rId9" Type="http://schemas.openxmlformats.org/officeDocument/2006/relationships/hyperlink" Target="http://stopmjd.com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SCA </a:t>
            </a:r>
            <a:r>
              <a:rPr lang="sv-SE" dirty="0" err="1" smtClean="0"/>
              <a:t>Network</a:t>
            </a:r>
            <a:r>
              <a:rPr lang="sv-SE" dirty="0" smtClean="0"/>
              <a:t> </a:t>
            </a:r>
            <a:r>
              <a:rPr lang="sv-SE" sz="2200" dirty="0" smtClean="0"/>
              <a:t>Årsmöte i Jönköping, 2015-05-10</a:t>
            </a:r>
            <a:endParaRPr lang="sv-SE" sz="22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Vad har hänt det senaste året?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080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 l="1578" t="57507" r="28998" b="22006"/>
          <a:stretch>
            <a:fillRect/>
          </a:stretch>
        </p:blipFill>
        <p:spPr bwMode="auto">
          <a:xfrm>
            <a:off x="1962948" y="4941168"/>
            <a:ext cx="6665883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latshållare för innehåll 7"/>
          <p:cNvSpPr>
            <a:spLocks noGrp="1"/>
          </p:cNvSpPr>
          <p:nvPr>
            <p:ph idx="1"/>
          </p:nvPr>
        </p:nvSpPr>
        <p:spPr>
          <a:xfrm>
            <a:off x="1107051" y="2276872"/>
            <a:ext cx="6777317" cy="3508977"/>
          </a:xfrm>
        </p:spPr>
        <p:txBody>
          <a:bodyPr/>
          <a:lstStyle/>
          <a:p>
            <a:r>
              <a:rPr lang="sv-SE" dirty="0" smtClean="0"/>
              <a:t>Stor</a:t>
            </a:r>
          </a:p>
          <a:p>
            <a:pPr lvl="1">
              <a:buNone/>
            </a:pPr>
            <a:r>
              <a:rPr lang="sv-SE" sz="1800" i="1" dirty="0" smtClean="0"/>
              <a:t>	</a:t>
            </a:r>
            <a:r>
              <a:rPr lang="sv-SE" sz="2000" i="1" dirty="0" smtClean="0"/>
              <a:t>Som stor sponsor har företaget valt att sponsra föreningen med minst 10.000:- och de kommer därför att finnas med på samtliga våra nyhetsbrev med deras logotyper, </a:t>
            </a:r>
            <a:r>
              <a:rPr lang="sv-SE" sz="2000" i="1" dirty="0" err="1" smtClean="0"/>
              <a:t>logotype</a:t>
            </a:r>
            <a:r>
              <a:rPr lang="sv-SE" sz="2000" i="1" dirty="0" smtClean="0"/>
              <a:t> på sidan ”Din hjälp” samt att finnas med på denna sidan med beskrivning av företaget och en länk via deras </a:t>
            </a:r>
            <a:r>
              <a:rPr lang="sv-SE" sz="2000" i="1" dirty="0" err="1" smtClean="0"/>
              <a:t>logotype</a:t>
            </a:r>
            <a:r>
              <a:rPr lang="sv-SE" sz="2000" i="1" dirty="0" smtClean="0"/>
              <a:t>.</a:t>
            </a:r>
            <a:endParaRPr lang="sv-SE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 smtClean="0"/>
              <a:t>5. Företagssponsorer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Mellan</a:t>
            </a:r>
          </a:p>
          <a:p>
            <a:pPr>
              <a:buNone/>
            </a:pPr>
            <a:r>
              <a:rPr lang="sv-SE" i="1" dirty="0" smtClean="0"/>
              <a:t>	</a:t>
            </a:r>
            <a:r>
              <a:rPr lang="sv-SE" sz="2000" i="1" dirty="0" smtClean="0"/>
              <a:t>Som mellansponsor har företaget valt att sponsra föreningen med  5.000:- och de kommer att ha sin </a:t>
            </a:r>
            <a:r>
              <a:rPr lang="sv-SE" sz="2000" i="1" dirty="0" err="1" smtClean="0"/>
              <a:t>logotype</a:t>
            </a:r>
            <a:r>
              <a:rPr lang="sv-SE" sz="2000" i="1" dirty="0" smtClean="0"/>
              <a:t> på sidan ”Din hjälp” samt att finnas med på denna sidan med beskrivning av företaget och en länk via deras </a:t>
            </a:r>
            <a:r>
              <a:rPr lang="sv-SE" sz="2000" i="1" dirty="0" err="1" smtClean="0"/>
              <a:t>logotype</a:t>
            </a:r>
            <a:r>
              <a:rPr lang="sv-SE" sz="2000" i="1" dirty="0" smtClean="0"/>
              <a:t>.</a:t>
            </a:r>
            <a:endParaRPr lang="sv-SE" sz="2000" dirty="0" smtClean="0"/>
          </a:p>
          <a:p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 smtClean="0"/>
              <a:t>5. Företagssponsorer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Liten</a:t>
            </a:r>
          </a:p>
          <a:p>
            <a:pPr>
              <a:buNone/>
            </a:pPr>
            <a:r>
              <a:rPr lang="sv-SE" i="1" dirty="0" smtClean="0"/>
              <a:t>	</a:t>
            </a:r>
            <a:r>
              <a:rPr lang="sv-SE" sz="2000" i="1" dirty="0" smtClean="0"/>
              <a:t>Som liten sponsor har företaget valt att sponsra föreningen med 1.000:- och de kommer att finnas med på denna sidan med beskrivning av företaget och en länk via deras </a:t>
            </a:r>
            <a:r>
              <a:rPr lang="sv-SE" sz="2000" i="1" dirty="0" err="1" smtClean="0"/>
              <a:t>logotype</a:t>
            </a:r>
            <a:r>
              <a:rPr lang="sv-SE" sz="2000" i="1" dirty="0" smtClean="0"/>
              <a:t>.</a:t>
            </a:r>
            <a:endParaRPr lang="sv-SE" sz="2000" dirty="0" smtClean="0"/>
          </a:p>
          <a:p>
            <a:pPr>
              <a:buNone/>
            </a:pPr>
            <a:endParaRPr lang="sv-SE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 l="5237" t="57329" r="31641" b="21927"/>
          <a:stretch>
            <a:fillRect/>
          </a:stretch>
        </p:blipFill>
        <p:spPr bwMode="auto">
          <a:xfrm>
            <a:off x="1763688" y="4671326"/>
            <a:ext cx="6768752" cy="1710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 smtClean="0"/>
              <a:t>5. Företagssponsorer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000" dirty="0" smtClean="0"/>
              <a:t>University of Michigan - </a:t>
            </a:r>
            <a:r>
              <a:rPr lang="sv-SE" sz="2000" b="1" dirty="0" smtClean="0"/>
              <a:t>Henry L. Paulson </a:t>
            </a:r>
            <a:r>
              <a:rPr lang="sv-SE" sz="2000" b="1" dirty="0" err="1" smtClean="0"/>
              <a:t>Laboratory</a:t>
            </a:r>
            <a:r>
              <a:rPr lang="sv-SE" sz="2000" b="1" dirty="0" smtClean="0"/>
              <a:t> </a:t>
            </a:r>
          </a:p>
          <a:p>
            <a:pPr lvl="1"/>
            <a:r>
              <a:rPr lang="en-US" sz="2000" dirty="0" err="1" smtClean="0"/>
              <a:t>Fokus</a:t>
            </a:r>
            <a:r>
              <a:rPr lang="en-US" sz="2000" dirty="0" smtClean="0"/>
              <a:t> </a:t>
            </a:r>
            <a:r>
              <a:rPr lang="en-US" sz="2000" dirty="0" err="1" smtClean="0"/>
              <a:t>på</a:t>
            </a:r>
            <a:r>
              <a:rPr lang="en-US" sz="2000" dirty="0" smtClean="0"/>
              <a:t> </a:t>
            </a:r>
            <a:r>
              <a:rPr lang="en-US" sz="2000" dirty="0" err="1" smtClean="0"/>
              <a:t>polyglutamine</a:t>
            </a:r>
            <a:r>
              <a:rPr lang="en-US" sz="2000" dirty="0" smtClean="0"/>
              <a:t> expansion diseases, </a:t>
            </a:r>
            <a:r>
              <a:rPr lang="en-US" sz="2000" dirty="0" err="1" smtClean="0"/>
              <a:t>exv</a:t>
            </a:r>
            <a:r>
              <a:rPr lang="en-US" sz="2000" dirty="0" smtClean="0"/>
              <a:t> SCA3</a:t>
            </a:r>
          </a:p>
          <a:p>
            <a:r>
              <a:rPr lang="sv-SE" sz="2000" dirty="0" err="1" smtClean="0"/>
              <a:t>Univeristy</a:t>
            </a:r>
            <a:r>
              <a:rPr lang="sv-SE" sz="2000" dirty="0" smtClean="0"/>
              <a:t> of Coimbra, Portugal - </a:t>
            </a:r>
            <a:r>
              <a:rPr lang="sv-SE" sz="2000" b="1" dirty="0" smtClean="0"/>
              <a:t>Luis Pereira de Almeida</a:t>
            </a:r>
          </a:p>
          <a:p>
            <a:pPr lvl="1"/>
            <a:r>
              <a:rPr lang="sv-SE" sz="2000" dirty="0" smtClean="0"/>
              <a:t>Modeller för </a:t>
            </a:r>
            <a:r>
              <a:rPr lang="sv-SE" sz="2000" dirty="0" err="1" smtClean="0"/>
              <a:t>nervscellstransplantation</a:t>
            </a:r>
            <a:r>
              <a:rPr lang="sv-SE" sz="2000" dirty="0" smtClean="0"/>
              <a:t> hos möss</a:t>
            </a:r>
          </a:p>
          <a:p>
            <a:r>
              <a:rPr lang="en-US" sz="2000" dirty="0" smtClean="0"/>
              <a:t>Life and Health Sciences Research Institute (ICVS), Portugal - </a:t>
            </a:r>
            <a:r>
              <a:rPr lang="sv-SE" sz="2000" b="1" dirty="0" smtClean="0"/>
              <a:t>Patricia </a:t>
            </a:r>
            <a:r>
              <a:rPr lang="sv-SE" sz="2000" b="1" dirty="0" err="1" smtClean="0"/>
              <a:t>Maciel</a:t>
            </a:r>
            <a:endParaRPr lang="sv-SE" sz="2000" b="1" dirty="0" smtClean="0"/>
          </a:p>
          <a:p>
            <a:pPr lvl="1"/>
            <a:r>
              <a:rPr lang="sv-SE" sz="2000" dirty="0" smtClean="0"/>
              <a:t>Grundforskning Neurodegenerativa sjukdomar, studier på Nematoden C. elegans.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/>
              <a:t>6</a:t>
            </a:r>
            <a:r>
              <a:rPr lang="sv-SE" sz="3200" dirty="0" smtClean="0"/>
              <a:t>. Pågående forskning, exempel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129684"/>
          </a:xfrm>
        </p:spPr>
        <p:txBody>
          <a:bodyPr>
            <a:normAutofit fontScale="85000" lnSpcReduction="20000"/>
          </a:bodyPr>
          <a:lstStyle/>
          <a:p>
            <a:r>
              <a:rPr lang="sv-SE" b="1" dirty="0"/>
              <a:t>Möjliga sätt att påverka </a:t>
            </a:r>
            <a:r>
              <a:rPr lang="sv-SE" b="1" dirty="0" smtClean="0"/>
              <a:t>forskning:</a:t>
            </a:r>
            <a:endParaRPr lang="sv-SE" b="1" dirty="0"/>
          </a:p>
          <a:p>
            <a:pPr lvl="1"/>
            <a:r>
              <a:rPr lang="sv-SE" sz="2400" dirty="0"/>
              <a:t>Stötta pågående </a:t>
            </a:r>
            <a:r>
              <a:rPr lang="sv-SE" sz="2400" dirty="0" smtClean="0"/>
              <a:t>forskningsprojekt</a:t>
            </a:r>
          </a:p>
          <a:p>
            <a:pPr lvl="1"/>
            <a:r>
              <a:rPr lang="sv-SE" sz="2400" dirty="0" smtClean="0"/>
              <a:t>Delta i forskningsprojekt (frågor, undersökningar)</a:t>
            </a:r>
            <a:endParaRPr lang="sv-SE" sz="2400" dirty="0"/>
          </a:p>
          <a:p>
            <a:pPr lvl="1"/>
            <a:r>
              <a:rPr lang="sv-SE" sz="2400" dirty="0"/>
              <a:t>Driva eget forskningsprojekt</a:t>
            </a:r>
          </a:p>
          <a:p>
            <a:pPr lvl="2"/>
            <a:r>
              <a:rPr lang="sv-SE" sz="2400" dirty="0"/>
              <a:t>Kostnad</a:t>
            </a:r>
          </a:p>
          <a:p>
            <a:pPr lvl="2"/>
            <a:r>
              <a:rPr lang="sv-SE" sz="2400" dirty="0"/>
              <a:t>Tid</a:t>
            </a:r>
          </a:p>
          <a:p>
            <a:pPr lvl="1"/>
            <a:r>
              <a:rPr lang="sv-SE" sz="2400" dirty="0"/>
              <a:t>Utforska etablerade läkemedel (T.ex. Litium)</a:t>
            </a:r>
          </a:p>
          <a:p>
            <a:pPr lvl="2"/>
            <a:r>
              <a:rPr lang="sv-SE" sz="2400" dirty="0"/>
              <a:t>Kostnad</a:t>
            </a:r>
          </a:p>
          <a:p>
            <a:pPr lvl="2"/>
            <a:r>
              <a:rPr lang="sv-SE" sz="2400" dirty="0"/>
              <a:t>Tid</a:t>
            </a:r>
          </a:p>
          <a:p>
            <a:pPr lvl="1"/>
            <a:r>
              <a:rPr lang="sv-SE" sz="2400" dirty="0" smtClean="0"/>
              <a:t>Kartläggning av SCA3</a:t>
            </a:r>
            <a:endParaRPr lang="sv-SE" sz="2400" dirty="0"/>
          </a:p>
          <a:p>
            <a:pPr lvl="1"/>
            <a:r>
              <a:rPr lang="sv-SE" sz="2400" dirty="0" smtClean="0"/>
              <a:t>Examensarbete</a:t>
            </a:r>
          </a:p>
          <a:p>
            <a:pPr lvl="1"/>
            <a:r>
              <a:rPr lang="sv-SE" sz="2400" dirty="0" smtClean="0"/>
              <a:t>Ställa frågor! Bidra med information till SCA Network!</a:t>
            </a:r>
            <a:endParaRPr lang="sv-SE" sz="2400" dirty="0"/>
          </a:p>
          <a:p>
            <a:pPr lvl="1"/>
            <a:endParaRPr lang="sv-SE" sz="1600" b="1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 smtClean="0"/>
              <a:t>7. Vad kan vi göra för att påverka forskning?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86220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/>
          </a:bodyPr>
          <a:lstStyle/>
          <a:p>
            <a:r>
              <a:rPr lang="sv-SE" sz="2000" dirty="0" smtClean="0"/>
              <a:t>Ställa frågor till läkare! </a:t>
            </a:r>
          </a:p>
          <a:p>
            <a:r>
              <a:rPr lang="sv-SE" sz="2000" dirty="0" smtClean="0"/>
              <a:t>Bidra/delge information till SCA Network!</a:t>
            </a:r>
          </a:p>
          <a:p>
            <a:r>
              <a:rPr lang="sv-SE" sz="2000" dirty="0" smtClean="0"/>
              <a:t>Finns intresse för en patientchat där vi kan diskutera frågor, ställa frågor osv? Mer anonymt än </a:t>
            </a:r>
            <a:r>
              <a:rPr lang="sv-SE" sz="2000" dirty="0" err="1" smtClean="0"/>
              <a:t>mail</a:t>
            </a:r>
            <a:r>
              <a:rPr lang="sv-SE" sz="2000" dirty="0" smtClean="0"/>
              <a:t>…</a:t>
            </a:r>
          </a:p>
          <a:p>
            <a:r>
              <a:rPr lang="sv-SE" sz="2000" dirty="0" smtClean="0"/>
              <a:t>Värva medlemmar</a:t>
            </a:r>
          </a:p>
          <a:p>
            <a:r>
              <a:rPr lang="sv-SE" sz="2000" dirty="0" smtClean="0"/>
              <a:t>Värva företagssponsorer</a:t>
            </a:r>
          </a:p>
          <a:p>
            <a:r>
              <a:rPr lang="sv-SE" sz="2000" dirty="0" smtClean="0"/>
              <a:t>Månadsgivare</a:t>
            </a:r>
          </a:p>
          <a:p>
            <a:r>
              <a:rPr lang="sv-SE" sz="2000" dirty="0" smtClean="0"/>
              <a:t>Föreslå olika initiativ för insamlig av forskningsmedel</a:t>
            </a:r>
          </a:p>
          <a:p>
            <a:r>
              <a:rPr lang="sv-SE" sz="2000" dirty="0" smtClean="0"/>
              <a:t>Andra förslag?</a:t>
            </a:r>
            <a:endParaRPr lang="sv-SE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/>
              <a:t>8</a:t>
            </a:r>
            <a:r>
              <a:rPr lang="sv-SE" sz="3200" dirty="0" smtClean="0"/>
              <a:t>. Medlemsaktivitet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02216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/>
              <a:t>9</a:t>
            </a:r>
            <a:r>
              <a:rPr lang="sv-SE" sz="3200" dirty="0" smtClean="0"/>
              <a:t>. Kontakter </a:t>
            </a:r>
            <a:r>
              <a:rPr lang="sv-SE" sz="3200" dirty="0"/>
              <a:t>med intressanta </a:t>
            </a:r>
            <a:r>
              <a:rPr lang="sv-SE" sz="3200" dirty="0" smtClean="0"/>
              <a:t>föreningar</a:t>
            </a:r>
            <a:endParaRPr lang="sv-SE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43492" y="2323652"/>
            <a:ext cx="6777317" cy="4129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200" b="1" dirty="0"/>
              <a:t>MJD Foundation Australien </a:t>
            </a:r>
          </a:p>
          <a:p>
            <a:pPr lvl="1"/>
            <a:r>
              <a:rPr lang="sv-SE" sz="2000" dirty="0"/>
              <a:t>Startade 2008</a:t>
            </a:r>
          </a:p>
          <a:p>
            <a:pPr lvl="1"/>
            <a:r>
              <a:rPr lang="sv-SE" sz="2000" dirty="0"/>
              <a:t>Ca 550 personer i ursprungsbefolkningen har eller har risk för MJD. </a:t>
            </a:r>
          </a:p>
          <a:p>
            <a:pPr lvl="1"/>
            <a:r>
              <a:rPr lang="sv-SE" sz="2000" dirty="0"/>
              <a:t>MJD Foundation är värd för nästa ”international MJD </a:t>
            </a:r>
            <a:r>
              <a:rPr lang="sv-SE" sz="2000" dirty="0" err="1"/>
              <a:t>conference</a:t>
            </a:r>
            <a:r>
              <a:rPr lang="sv-SE" sz="2000" dirty="0"/>
              <a:t>” i augusti 2015. </a:t>
            </a:r>
          </a:p>
          <a:p>
            <a:pPr lvl="1"/>
            <a:r>
              <a:rPr lang="sv-SE" sz="2000" dirty="0">
                <a:hlinkClick r:id="rId3"/>
              </a:rPr>
              <a:t>http://mjd.org.au/</a:t>
            </a:r>
            <a:endParaRPr lang="sv-SE" sz="2000" dirty="0"/>
          </a:p>
          <a:p>
            <a:endParaRPr lang="sv-SE" sz="1800" dirty="0"/>
          </a:p>
          <a:p>
            <a:pPr lvl="1"/>
            <a:endParaRPr lang="sv-SE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38739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/>
              <a:t>9</a:t>
            </a:r>
            <a:r>
              <a:rPr lang="sv-SE" sz="3200" dirty="0" smtClean="0"/>
              <a:t>. Kontakter </a:t>
            </a:r>
            <a:r>
              <a:rPr lang="sv-SE" sz="3200" dirty="0"/>
              <a:t>med intressanta </a:t>
            </a:r>
            <a:r>
              <a:rPr lang="sv-SE" sz="3200" dirty="0" smtClean="0"/>
              <a:t>föreningar</a:t>
            </a:r>
            <a:endParaRPr lang="sv-SE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43492" y="2323652"/>
            <a:ext cx="6777317" cy="41296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200" b="1" dirty="0" err="1"/>
              <a:t>Ataxia</a:t>
            </a:r>
            <a:r>
              <a:rPr lang="sv-SE" sz="2200" b="1" dirty="0"/>
              <a:t> UK</a:t>
            </a:r>
          </a:p>
          <a:p>
            <a:pPr lvl="1"/>
            <a:r>
              <a:rPr lang="sv-SE" dirty="0"/>
              <a:t>Jobbar för att lösa problem med Ataxi generellt, finns sedan 1965. Har mycket bra info om olika ataxier, och en ”</a:t>
            </a:r>
            <a:r>
              <a:rPr lang="sv-SE" dirty="0" err="1"/>
              <a:t>helpline</a:t>
            </a:r>
            <a:r>
              <a:rPr lang="sv-SE" dirty="0"/>
              <a:t>” som man kan ringa. Stöttar forskning. Möte i höst i England.</a:t>
            </a:r>
          </a:p>
          <a:p>
            <a:r>
              <a:rPr lang="sv-SE" sz="2200" b="1" dirty="0"/>
              <a:t>Sällsynta diagnoser</a:t>
            </a:r>
          </a:p>
          <a:p>
            <a:pPr lvl="1"/>
            <a:r>
              <a:rPr lang="sv-SE" dirty="0"/>
              <a:t>Riksförbundet Sällsynta diagnoser verkar för att diagnosbärare skall få bättre levnadsvillkor, bland annat genom förbättrad vård och omsorg.</a:t>
            </a:r>
          </a:p>
          <a:p>
            <a:pPr lvl="1"/>
            <a:r>
              <a:rPr lang="sv-SE" dirty="0"/>
              <a:t>Förbundet har omkring 13 000 medlemmar fördelade på drygt 60 diagnosföreningar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35264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129684"/>
          </a:xfrm>
        </p:spPr>
        <p:txBody>
          <a:bodyPr>
            <a:normAutofit fontScale="62500" lnSpcReduction="20000"/>
          </a:bodyPr>
          <a:lstStyle/>
          <a:p>
            <a:r>
              <a:rPr lang="sv-SE" dirty="0" smtClean="0">
                <a:hlinkClick r:id="rId3"/>
              </a:rPr>
              <a:t>http://www.neuroforbundet.se/ </a:t>
            </a:r>
            <a:r>
              <a:rPr lang="sv-SE" dirty="0" smtClean="0"/>
              <a:t>– svensk forum med medlemskap för frågor och stöd</a:t>
            </a:r>
          </a:p>
          <a:p>
            <a:r>
              <a:rPr lang="sv-SE" dirty="0">
                <a:hlinkClick r:id="rId4"/>
              </a:rPr>
              <a:t>http://www.socialstyrelsen.se/ovanligadiagnoser/spinocerebellaraataxier-domina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Mycket information på </a:t>
            </a:r>
            <a:r>
              <a:rPr lang="sv-SE" dirty="0" smtClean="0"/>
              <a:t>svenska</a:t>
            </a:r>
          </a:p>
          <a:p>
            <a:r>
              <a:rPr lang="sv-SE" dirty="0" smtClean="0">
                <a:hlinkClick r:id="rId5"/>
              </a:rPr>
              <a:t>http</a:t>
            </a:r>
            <a:r>
              <a:rPr lang="sv-SE" dirty="0">
                <a:hlinkClick r:id="rId5"/>
              </a:rPr>
              <a:t>://health.groups.yahoo.com/group/MJDFamily</a:t>
            </a:r>
            <a:r>
              <a:rPr lang="sv-SE" dirty="0" smtClean="0">
                <a:hlinkClick r:id="rId5"/>
              </a:rPr>
              <a:t>/</a:t>
            </a:r>
            <a:r>
              <a:rPr lang="sv-SE" dirty="0" smtClean="0"/>
              <a:t> - nätverk</a:t>
            </a:r>
          </a:p>
          <a:p>
            <a:r>
              <a:rPr lang="sv-SE" dirty="0" err="1" smtClean="0">
                <a:hlinkClick r:id="rId6"/>
              </a:rPr>
              <a:t>www.ataxia.org.uk</a:t>
            </a:r>
            <a:r>
              <a:rPr lang="sv-SE" dirty="0" smtClean="0"/>
              <a:t> – Brittisk som verkar vara riktigt bra. Enkel och lätt att hitta på. </a:t>
            </a:r>
            <a:r>
              <a:rPr lang="sv-SE" b="1" dirty="0" smtClean="0"/>
              <a:t>Här kan man registrera sig.</a:t>
            </a:r>
          </a:p>
          <a:p>
            <a:r>
              <a:rPr lang="sv-SE" dirty="0" err="1" smtClean="0">
                <a:hlinkClick r:id="rId7"/>
              </a:rPr>
              <a:t>www.ataxia.org</a:t>
            </a:r>
            <a:r>
              <a:rPr lang="sv-SE" dirty="0" smtClean="0"/>
              <a:t> -  Amerikansk, lite krånglig men mkt bra info. Mkt forskning. </a:t>
            </a:r>
            <a:r>
              <a:rPr lang="sv-SE" b="1" dirty="0" smtClean="0"/>
              <a:t>Här kan man registrera sig.</a:t>
            </a:r>
            <a:endParaRPr lang="sv-SE" dirty="0" smtClean="0"/>
          </a:p>
          <a:p>
            <a:pPr lvl="1"/>
            <a:r>
              <a:rPr lang="sv-SE" dirty="0" smtClean="0"/>
              <a:t>Har även </a:t>
            </a:r>
            <a:r>
              <a:rPr lang="sv-SE" dirty="0" err="1" smtClean="0"/>
              <a:t>Facebookgrupp</a:t>
            </a:r>
            <a:r>
              <a:rPr lang="sv-SE" dirty="0" smtClean="0"/>
              <a:t> – </a:t>
            </a:r>
            <a:r>
              <a:rPr lang="sv-SE" dirty="0" err="1" smtClean="0"/>
              <a:t>NAFmail</a:t>
            </a:r>
            <a:r>
              <a:rPr lang="sv-SE" dirty="0" smtClean="0"/>
              <a:t> group</a:t>
            </a:r>
          </a:p>
          <a:p>
            <a:r>
              <a:rPr lang="sv-SE" dirty="0" smtClean="0"/>
              <a:t>Wikipedia</a:t>
            </a:r>
          </a:p>
          <a:p>
            <a:pPr lvl="1"/>
            <a:r>
              <a:rPr lang="sv-SE" dirty="0" smtClean="0">
                <a:hlinkClick r:id="rId8"/>
              </a:rPr>
              <a:t>https://sv.wikipedia.org/wiki/Machado-Josephs_sjukdom</a:t>
            </a:r>
          </a:p>
          <a:p>
            <a:pPr lvl="1"/>
            <a:r>
              <a:rPr lang="sv-SE" dirty="0">
                <a:hlinkClick r:id="rId8"/>
              </a:rPr>
              <a:t>http://</a:t>
            </a:r>
            <a:r>
              <a:rPr lang="sv-SE" dirty="0" smtClean="0">
                <a:hlinkClick r:id="rId8"/>
              </a:rPr>
              <a:t>en.wikipedia.org/wiki/Machado-Joseph_disease</a:t>
            </a:r>
            <a:r>
              <a:rPr lang="sv-SE" dirty="0" smtClean="0"/>
              <a:t> </a:t>
            </a:r>
          </a:p>
          <a:p>
            <a:r>
              <a:rPr lang="sv-SE" dirty="0" smtClean="0">
                <a:hlinkClick r:id="rId9"/>
              </a:rPr>
              <a:t>http</a:t>
            </a:r>
            <a:r>
              <a:rPr lang="sv-SE" dirty="0">
                <a:hlinkClick r:id="rId9"/>
              </a:rPr>
              <a:t>://stopmjd.com</a:t>
            </a:r>
            <a:r>
              <a:rPr lang="sv-SE" dirty="0" smtClean="0">
                <a:hlinkClick r:id="rId9"/>
              </a:rPr>
              <a:t>/</a:t>
            </a:r>
            <a:r>
              <a:rPr lang="sv-SE" dirty="0" smtClean="0"/>
              <a:t> amerikansk sida för att samla pengar och stoppa MJD. </a:t>
            </a:r>
            <a:r>
              <a:rPr lang="sv-SE" b="1" dirty="0" smtClean="0"/>
              <a:t>Här kan man registrera sig</a:t>
            </a:r>
            <a:r>
              <a:rPr lang="sv-SE" dirty="0" smtClean="0"/>
              <a:t>.</a:t>
            </a:r>
          </a:p>
          <a:p>
            <a:r>
              <a:rPr lang="sv-SE" dirty="0" err="1" smtClean="0">
                <a:hlinkClick r:id="rId10"/>
              </a:rPr>
              <a:t>www.eurosca.org</a:t>
            </a:r>
            <a:endParaRPr lang="sv-SE" dirty="0" smtClean="0"/>
          </a:p>
          <a:p>
            <a:r>
              <a:rPr lang="sv-SE" dirty="0" smtClean="0">
                <a:hlinkClick r:id="rId10"/>
              </a:rPr>
              <a:t>http://www.ataxia-study-group.net/html/asg. </a:t>
            </a:r>
            <a:r>
              <a:rPr lang="sv-SE" b="1" dirty="0" smtClean="0"/>
              <a:t>Här kan man registrera sig </a:t>
            </a:r>
            <a:endParaRPr lang="sv-SE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 smtClean="0"/>
              <a:t>10. Webbsidor med bra info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83659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 smtClean="0"/>
              <a:t>10. Webbsidor med bra info</a:t>
            </a:r>
            <a:endParaRPr lang="sv-SE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608" y="1988840"/>
            <a:ext cx="6777317" cy="601292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En framgång – Socialstyrelsen har en länk  till vår sida!</a:t>
            </a:r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924944"/>
            <a:ext cx="5595438" cy="3592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67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sv-SE" dirty="0"/>
              <a:t>Styrelsens arbete 2014-2015 </a:t>
            </a:r>
          </a:p>
          <a:p>
            <a:pPr marL="525780" indent="-457200">
              <a:buFont typeface="+mj-lt"/>
              <a:buAutoNum type="arabicPeriod"/>
            </a:pPr>
            <a:r>
              <a:rPr lang="sv-SE" dirty="0"/>
              <a:t>Hemsidan</a:t>
            </a:r>
          </a:p>
          <a:p>
            <a:pPr marL="525780" indent="-457200">
              <a:buFont typeface="+mj-lt"/>
              <a:buAutoNum type="arabicPeriod"/>
            </a:pPr>
            <a:r>
              <a:rPr lang="sv-SE" dirty="0"/>
              <a:t>Nyhetsbreven</a:t>
            </a:r>
          </a:p>
          <a:p>
            <a:pPr marL="525780" indent="-457200">
              <a:buFont typeface="+mj-lt"/>
              <a:buAutoNum type="arabicPeriod"/>
            </a:pPr>
            <a:r>
              <a:rPr lang="sv-SE" dirty="0" smtClean="0"/>
              <a:t>Ökning av antal medlemmar!</a:t>
            </a:r>
          </a:p>
          <a:p>
            <a:pPr marL="525780" indent="-457200">
              <a:buFont typeface="+mj-lt"/>
              <a:buAutoNum type="arabicPeriod"/>
            </a:pPr>
            <a:r>
              <a:rPr lang="sv-SE" dirty="0" smtClean="0"/>
              <a:t>Företagssponsorer</a:t>
            </a:r>
          </a:p>
          <a:p>
            <a:pPr marL="525780" indent="-457200">
              <a:buFont typeface="+mj-lt"/>
              <a:buAutoNum type="arabicPeriod"/>
            </a:pPr>
            <a:r>
              <a:rPr lang="sv-SE" dirty="0" smtClean="0"/>
              <a:t>Pågående forskning</a:t>
            </a:r>
          </a:p>
          <a:p>
            <a:pPr marL="525780" indent="-457200">
              <a:buFont typeface="+mj-lt"/>
              <a:buAutoNum type="arabicPeriod"/>
            </a:pPr>
            <a:r>
              <a:rPr lang="sv-SE" dirty="0" smtClean="0"/>
              <a:t>Vad kan vi göra för att påverka forskning?</a:t>
            </a:r>
          </a:p>
          <a:p>
            <a:pPr marL="525780" indent="-457200">
              <a:buFont typeface="+mj-lt"/>
              <a:buAutoNum type="arabicPeriod"/>
            </a:pPr>
            <a:r>
              <a:rPr lang="sv-SE" dirty="0" smtClean="0"/>
              <a:t>Medlemsaktivitet</a:t>
            </a:r>
          </a:p>
          <a:p>
            <a:pPr marL="525780" indent="-457200">
              <a:buFont typeface="+mj-lt"/>
              <a:buAutoNum type="arabicPeriod"/>
            </a:pPr>
            <a:r>
              <a:rPr lang="sv-SE" dirty="0"/>
              <a:t>Kontakter med intressanta </a:t>
            </a:r>
            <a:r>
              <a:rPr lang="sv-SE" dirty="0" smtClean="0"/>
              <a:t>föreningar</a:t>
            </a:r>
          </a:p>
          <a:p>
            <a:pPr marL="525780" indent="-457200">
              <a:buFont typeface="+mj-lt"/>
              <a:buAutoNum type="arabicPeriod"/>
            </a:pPr>
            <a:r>
              <a:rPr lang="sv-SE" dirty="0"/>
              <a:t>Webbsidor med bra info</a:t>
            </a:r>
            <a:endParaRPr lang="sv-SE" dirty="0" smtClean="0"/>
          </a:p>
          <a:p>
            <a:pPr marL="525780" indent="-457200">
              <a:buFont typeface="+mj-lt"/>
              <a:buAutoNum type="arabicPeriod"/>
            </a:pPr>
            <a:r>
              <a:rPr lang="sv-SE" dirty="0" smtClean="0"/>
              <a:t>Frågor? Synpunkter? Tankar?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68580"/>
            <a:r>
              <a:rPr lang="sv-SE" sz="3200" dirty="0" smtClean="0"/>
              <a:t>11. </a:t>
            </a:r>
            <a:r>
              <a:rPr lang="sv-SE" sz="3200" dirty="0"/>
              <a:t>Frågor? Synpunkter? Tankar?</a:t>
            </a:r>
          </a:p>
        </p:txBody>
      </p:sp>
      <p:sp>
        <p:nvSpPr>
          <p:cNvPr id="4" name="Rectangle 3"/>
          <p:cNvSpPr/>
          <p:nvPr/>
        </p:nvSpPr>
        <p:spPr>
          <a:xfrm>
            <a:off x="3761521" y="2203117"/>
            <a:ext cx="1620957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en-US" sz="20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66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6980" cy="470788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sv-SE" sz="1300" b="1" u="sng" dirty="0" smtClean="0"/>
              <a:t>Styrelsen</a:t>
            </a:r>
          </a:p>
          <a:p>
            <a:r>
              <a:rPr lang="sv-SE" sz="1300" dirty="0" smtClean="0"/>
              <a:t>Fredrick Carlsson		Ordförande</a:t>
            </a:r>
          </a:p>
          <a:p>
            <a:r>
              <a:rPr lang="sv-SE" sz="1300" dirty="0" smtClean="0"/>
              <a:t>Sofie </a:t>
            </a:r>
            <a:r>
              <a:rPr lang="sv-SE" sz="1300" dirty="0" err="1" smtClean="0"/>
              <a:t>Trellman</a:t>
            </a:r>
            <a:r>
              <a:rPr lang="sv-SE" sz="1300" dirty="0" smtClean="0"/>
              <a:t>		Sekreterare, Forskningsansvarig</a:t>
            </a:r>
          </a:p>
          <a:p>
            <a:r>
              <a:rPr lang="sv-SE" sz="1300" dirty="0" smtClean="0"/>
              <a:t>Mikael </a:t>
            </a:r>
            <a:r>
              <a:rPr lang="sv-SE" sz="1300" dirty="0" err="1" smtClean="0"/>
              <a:t>Borefur</a:t>
            </a:r>
            <a:r>
              <a:rPr lang="sv-SE" sz="1300" dirty="0" smtClean="0"/>
              <a:t>		Donationsansvarig</a:t>
            </a:r>
          </a:p>
          <a:p>
            <a:r>
              <a:rPr lang="sv-SE" sz="1300" dirty="0" smtClean="0"/>
              <a:t>Anette Jarl 		Styrelsemedlem</a:t>
            </a:r>
          </a:p>
          <a:p>
            <a:r>
              <a:rPr lang="sv-SE" sz="1300" dirty="0" smtClean="0"/>
              <a:t>Ingvar  Johansson		Ekonomiansvarig</a:t>
            </a:r>
          </a:p>
          <a:p>
            <a:r>
              <a:rPr lang="sv-SE" sz="1300" dirty="0" smtClean="0"/>
              <a:t>Svea Johansson		Ekonomiansvarig</a:t>
            </a:r>
          </a:p>
          <a:p>
            <a:r>
              <a:rPr lang="sv-SE" sz="1300" dirty="0" smtClean="0"/>
              <a:t>Leif </a:t>
            </a:r>
            <a:r>
              <a:rPr lang="sv-SE" sz="1300" dirty="0" err="1" smtClean="0"/>
              <a:t>Borefur</a:t>
            </a:r>
            <a:r>
              <a:rPr lang="sv-SE" sz="1300" dirty="0"/>
              <a:t>		</a:t>
            </a:r>
            <a:r>
              <a:rPr lang="sv-SE" sz="1300" dirty="0" smtClean="0"/>
              <a:t>Styrelsemedlem</a:t>
            </a:r>
          </a:p>
          <a:p>
            <a:pPr marL="68580" indent="0">
              <a:buNone/>
            </a:pPr>
            <a:endParaRPr lang="sv-SE" sz="1300" dirty="0" smtClean="0"/>
          </a:p>
          <a:p>
            <a:pPr marL="68580" indent="0">
              <a:buNone/>
            </a:pPr>
            <a:r>
              <a:rPr lang="sv-SE" sz="1300" b="1" u="sng" dirty="0" smtClean="0"/>
              <a:t>Aktiva medlemmar</a:t>
            </a:r>
          </a:p>
          <a:p>
            <a:r>
              <a:rPr lang="sv-SE" sz="1300" dirty="0" smtClean="0"/>
              <a:t>Daniel Berg – Webbansvarig</a:t>
            </a:r>
          </a:p>
          <a:p>
            <a:endParaRPr lang="sv-SE" sz="1300" dirty="0" smtClean="0"/>
          </a:p>
          <a:p>
            <a:pPr marL="68580" indent="0">
              <a:buNone/>
            </a:pPr>
            <a:r>
              <a:rPr lang="sv-SE" sz="1300" b="1" u="sng" dirty="0" smtClean="0"/>
              <a:t>Obemannade roller</a:t>
            </a:r>
          </a:p>
          <a:p>
            <a:r>
              <a:rPr lang="sv-SE" sz="1300" dirty="0" smtClean="0"/>
              <a:t>* Kvalitetsregister </a:t>
            </a:r>
          </a:p>
          <a:p>
            <a:r>
              <a:rPr lang="sv-SE" sz="1300" dirty="0" smtClean="0"/>
              <a:t>* Medlemsansvarig</a:t>
            </a:r>
          </a:p>
          <a:p>
            <a:r>
              <a:rPr lang="sv-SE" sz="1300" dirty="0" smtClean="0"/>
              <a:t>* Bidrag (få pengar till föreningen)</a:t>
            </a:r>
          </a:p>
          <a:p>
            <a:r>
              <a:rPr lang="sv-SE" sz="1300" dirty="0" smtClean="0"/>
              <a:t>* Nyhetsbrev/medlemsinfo/intresseinfo </a:t>
            </a:r>
          </a:p>
          <a:p>
            <a:r>
              <a:rPr lang="sv-SE" sz="1300" dirty="0" smtClean="0"/>
              <a:t>* Evenemangsansvarig </a:t>
            </a:r>
          </a:p>
          <a:p>
            <a:r>
              <a:rPr lang="sv-SE" sz="1300" dirty="0" smtClean="0"/>
              <a:t> Fler roller 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 smtClean="0"/>
              <a:t>Vilka </a:t>
            </a:r>
            <a:r>
              <a:rPr lang="sv-SE" sz="3200" dirty="0"/>
              <a:t>vi är &amp; fler aktiva </a:t>
            </a:r>
            <a:r>
              <a:rPr lang="sv-SE" sz="3200" dirty="0" smtClean="0"/>
              <a:t>medlemmar</a:t>
            </a:r>
            <a:r>
              <a:rPr lang="sv-S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4530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08920"/>
            <a:ext cx="7024744" cy="1143000"/>
          </a:xfrm>
        </p:spPr>
        <p:txBody>
          <a:bodyPr/>
          <a:lstStyle/>
          <a:p>
            <a:pPr algn="ctr"/>
            <a:r>
              <a:rPr lang="sv-SE" dirty="0" smtClean="0"/>
              <a:t>Tack för oss!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115616" y="1484784"/>
            <a:ext cx="7024744" cy="3303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Utan tankar,</a:t>
            </a:r>
            <a:r>
              <a:rPr kumimoji="0" lang="sv-SE" sz="240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tips, sypunkter, frågor eller medlemsaktiviteter, blir föreningen som ett skal utan innehåll.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40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Om vi fyller skalet med innehåll genom</a:t>
            </a:r>
            <a:r>
              <a:rPr lang="sv-SE" sz="2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att ha aktiva medlemmar så får vi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</a:t>
            </a:r>
            <a:r>
              <a:rPr kumimoji="0" lang="sv-SE" sz="240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i="0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LEVANDE FÖRENING</a:t>
            </a:r>
            <a:endParaRPr kumimoji="0" lang="sv-SE" sz="36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170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6980" cy="470788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sv-SE" sz="1300" b="1" u="sng" dirty="0" smtClean="0"/>
              <a:t>Styrelsen</a:t>
            </a:r>
          </a:p>
          <a:p>
            <a:r>
              <a:rPr lang="sv-SE" sz="1300" dirty="0" smtClean="0"/>
              <a:t>Fredrick Carlsson		Ordförande</a:t>
            </a:r>
          </a:p>
          <a:p>
            <a:r>
              <a:rPr lang="sv-SE" sz="1300" dirty="0" smtClean="0"/>
              <a:t>Sofie </a:t>
            </a:r>
            <a:r>
              <a:rPr lang="sv-SE" sz="1300" dirty="0" err="1" smtClean="0"/>
              <a:t>Trellman</a:t>
            </a:r>
            <a:r>
              <a:rPr lang="sv-SE" sz="1300" dirty="0" smtClean="0"/>
              <a:t>		Sekreterare, Forskningsansvarig</a:t>
            </a:r>
          </a:p>
          <a:p>
            <a:r>
              <a:rPr lang="sv-SE" sz="1300" dirty="0" smtClean="0"/>
              <a:t>Mikael </a:t>
            </a:r>
            <a:r>
              <a:rPr lang="sv-SE" sz="1300" dirty="0" err="1" smtClean="0"/>
              <a:t>Borefur</a:t>
            </a:r>
            <a:r>
              <a:rPr lang="sv-SE" sz="1300" dirty="0" smtClean="0"/>
              <a:t>		Donationsansvarig</a:t>
            </a:r>
          </a:p>
          <a:p>
            <a:r>
              <a:rPr lang="sv-SE" sz="1300" dirty="0" smtClean="0"/>
              <a:t>Anette Jarl 		Styrelsemedlem</a:t>
            </a:r>
          </a:p>
          <a:p>
            <a:r>
              <a:rPr lang="sv-SE" sz="1300" dirty="0" smtClean="0"/>
              <a:t>Ingvar  Johansson		Ekonomiansvarig</a:t>
            </a:r>
          </a:p>
          <a:p>
            <a:r>
              <a:rPr lang="sv-SE" sz="1300" dirty="0" smtClean="0"/>
              <a:t>Svea Johansson		Ekonomiansvarig</a:t>
            </a:r>
          </a:p>
          <a:p>
            <a:r>
              <a:rPr lang="sv-SE" sz="1300" dirty="0" smtClean="0"/>
              <a:t>Leif </a:t>
            </a:r>
            <a:r>
              <a:rPr lang="sv-SE" sz="1300" dirty="0" err="1" smtClean="0"/>
              <a:t>Borefur</a:t>
            </a:r>
            <a:r>
              <a:rPr lang="sv-SE" sz="1300" dirty="0"/>
              <a:t>		</a:t>
            </a:r>
            <a:r>
              <a:rPr lang="sv-SE" sz="1300" dirty="0" smtClean="0"/>
              <a:t>Styrelsemedlem</a:t>
            </a:r>
          </a:p>
          <a:p>
            <a:pPr marL="68580" indent="0">
              <a:buNone/>
            </a:pPr>
            <a:endParaRPr lang="sv-SE" sz="1300" dirty="0" smtClean="0"/>
          </a:p>
          <a:p>
            <a:pPr marL="68580" indent="0">
              <a:buNone/>
            </a:pPr>
            <a:r>
              <a:rPr lang="sv-SE" sz="1300" b="1" u="sng" dirty="0" smtClean="0"/>
              <a:t>Aktiva medlemmar</a:t>
            </a:r>
          </a:p>
          <a:p>
            <a:r>
              <a:rPr lang="sv-SE" sz="1300" dirty="0" smtClean="0"/>
              <a:t>Daniel Berg – Webbansvarig</a:t>
            </a:r>
          </a:p>
          <a:p>
            <a:endParaRPr lang="sv-SE" sz="1300" dirty="0" smtClean="0"/>
          </a:p>
          <a:p>
            <a:pPr marL="68580" indent="0">
              <a:buNone/>
            </a:pPr>
            <a:r>
              <a:rPr lang="sv-SE" sz="1300" b="1" u="sng" dirty="0" smtClean="0"/>
              <a:t>Obemannade roller</a:t>
            </a:r>
          </a:p>
          <a:p>
            <a:r>
              <a:rPr lang="sv-SE" sz="1300" dirty="0" smtClean="0"/>
              <a:t>* Kvalitetsregister </a:t>
            </a:r>
          </a:p>
          <a:p>
            <a:r>
              <a:rPr lang="sv-SE" sz="1300" dirty="0" smtClean="0"/>
              <a:t>* Medlemsansvarig</a:t>
            </a:r>
          </a:p>
          <a:p>
            <a:r>
              <a:rPr lang="sv-SE" sz="1300" dirty="0" smtClean="0"/>
              <a:t>* Bidrag (få pengar till föreningen)</a:t>
            </a:r>
          </a:p>
          <a:p>
            <a:r>
              <a:rPr lang="sv-SE" sz="1300" dirty="0" smtClean="0"/>
              <a:t>* Nyhetsbrev/medlemsinfo/intresseinfo </a:t>
            </a:r>
          </a:p>
          <a:p>
            <a:r>
              <a:rPr lang="sv-SE" sz="1300" dirty="0" smtClean="0"/>
              <a:t>* Evenemangsansvarig </a:t>
            </a:r>
          </a:p>
          <a:p>
            <a:r>
              <a:rPr lang="sv-SE" sz="1300" dirty="0" smtClean="0"/>
              <a:t> Fler roller 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 smtClean="0"/>
              <a:t>Vilka </a:t>
            </a:r>
            <a:r>
              <a:rPr lang="sv-SE" sz="3200" dirty="0"/>
              <a:t>vi är &amp; fler aktiva </a:t>
            </a:r>
            <a:r>
              <a:rPr lang="sv-SE" sz="3200" dirty="0" smtClean="0"/>
              <a:t>medlemmar</a:t>
            </a:r>
            <a:r>
              <a:rPr lang="sv-S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8511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sv-SE" sz="3200" dirty="0" smtClean="0"/>
              <a:t>Föreningens mål</a:t>
            </a:r>
            <a:br>
              <a:rPr lang="sv-SE" sz="3200" dirty="0" smtClean="0"/>
            </a:br>
            <a:r>
              <a:rPr lang="sv-SE" sz="2400" dirty="0"/>
              <a:t> </a:t>
            </a:r>
            <a:r>
              <a:rPr lang="sv-SE" sz="2400" dirty="0" smtClean="0"/>
              <a:t> </a:t>
            </a:r>
            <a:endParaRPr lang="sv-S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sv-SE" sz="2200" dirty="0"/>
              <a:t>Finna botemedel eller bromsmedicin för sjukdomen SCA3 med förhoppning att detta även hjälper övriga SCA sjukdomar.</a:t>
            </a:r>
          </a:p>
          <a:p>
            <a:pPr fontAlgn="base"/>
            <a:r>
              <a:rPr lang="sv-SE" sz="2200" dirty="0"/>
              <a:t>Ge personer stöd, information, nätverk och tips på hjälpmedel (Gäller personer med SCA3 eller SCA och självklart släktingar, vänner och läkare)</a:t>
            </a:r>
          </a:p>
          <a:p>
            <a:pPr fontAlgn="base"/>
            <a:r>
              <a:rPr lang="sv-SE" sz="2200" dirty="0"/>
              <a:t>Anskaffa tillräckliga medel för att anlita en forskare på heltid</a:t>
            </a:r>
          </a:p>
          <a:p>
            <a:pPr fontAlgn="base"/>
            <a:r>
              <a:rPr lang="sv-SE" sz="2200" dirty="0"/>
              <a:t>Jobba för att vi ska vara 500 medlemmar i föreningen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0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Årsmöte 2014-03-23 med konstituerande styrelsemötet</a:t>
            </a:r>
          </a:p>
          <a:p>
            <a:r>
              <a:rPr lang="sv-SE" dirty="0" smtClean="0"/>
              <a:t>Styrelsemöten 2014</a:t>
            </a:r>
          </a:p>
          <a:p>
            <a:pPr marL="617220" lvl="2"/>
            <a:r>
              <a:rPr lang="sv-SE" dirty="0" smtClean="0"/>
              <a:t>5 ordinarie möten</a:t>
            </a:r>
          </a:p>
          <a:p>
            <a:pPr marL="617220" lvl="2"/>
            <a:r>
              <a:rPr lang="sv-SE" dirty="0" smtClean="0"/>
              <a:t>1 strategimöte i Jönköping</a:t>
            </a:r>
          </a:p>
          <a:p>
            <a:r>
              <a:rPr lang="sv-SE" dirty="0" smtClean="0"/>
              <a:t>3 styrelsemöten tills dags datum 2015</a:t>
            </a:r>
          </a:p>
          <a:p>
            <a:r>
              <a:rPr lang="sv-SE" dirty="0" smtClean="0"/>
              <a:t>Styrelsen ser GÄRNA ett ökat engagemang från medlemmar</a:t>
            </a:r>
          </a:p>
          <a:p>
            <a:r>
              <a:rPr lang="sv-SE" dirty="0" smtClean="0"/>
              <a:t>Detta kan vara i form av tips, tankar, frågor eller kanske klagomål </a:t>
            </a:r>
            <a:r>
              <a:rPr lang="sv-SE" dirty="0" smtClean="0">
                <a:sym typeface="Wingdings" pitchFamily="2" charset="2"/>
              </a:rPr>
              <a:t>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 smtClean="0"/>
              <a:t>1. Styrelsens </a:t>
            </a:r>
            <a:r>
              <a:rPr lang="sv-SE" sz="3200" dirty="0"/>
              <a:t>arbete </a:t>
            </a:r>
            <a:r>
              <a:rPr lang="sv-SE" sz="3200" dirty="0" smtClean="0"/>
              <a:t>2014-2015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Har fått en uppfräschning</a:t>
            </a:r>
          </a:p>
          <a:p>
            <a:pPr lvl="1"/>
            <a:r>
              <a:rPr lang="sv-SE" dirty="0" smtClean="0"/>
              <a:t>Utseende</a:t>
            </a:r>
          </a:p>
          <a:p>
            <a:pPr lvl="1"/>
            <a:r>
              <a:rPr lang="sv-SE" dirty="0" smtClean="0"/>
              <a:t>Information kring föreningens mål</a:t>
            </a:r>
          </a:p>
          <a:p>
            <a:pPr lvl="1"/>
            <a:r>
              <a:rPr lang="sv-SE" dirty="0" smtClean="0"/>
              <a:t>Insamlade medel pengar till forskning</a:t>
            </a:r>
          </a:p>
          <a:p>
            <a:pPr lvl="1"/>
            <a:r>
              <a:rPr lang="sv-SE" dirty="0" smtClean="0"/>
              <a:t>Antal medlemmar</a:t>
            </a:r>
          </a:p>
          <a:p>
            <a:pPr lvl="1"/>
            <a:r>
              <a:rPr lang="sv-SE" dirty="0" smtClean="0"/>
              <a:t>Mer information om hur man blir medlem</a:t>
            </a:r>
          </a:p>
          <a:p>
            <a:r>
              <a:rPr lang="sv-SE" dirty="0" smtClean="0"/>
              <a:t>Har numera en webbmaster, Daniel Berg</a:t>
            </a:r>
          </a:p>
          <a:p>
            <a:r>
              <a:rPr lang="sv-SE" dirty="0" smtClean="0"/>
              <a:t>Har givit kontakter med flera släkter i Sverige!</a:t>
            </a:r>
            <a:endParaRPr lang="sv-SE" dirty="0"/>
          </a:p>
          <a:p>
            <a:r>
              <a:rPr lang="sv-SE" dirty="0" smtClean="0"/>
              <a:t>Synpunkter eller idéer?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 smtClean="0"/>
              <a:t>2. Hemsidan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Skrivs inte med någon särskild frekvens, utan när det finns något nytt att berätta om!</a:t>
            </a:r>
          </a:p>
          <a:p>
            <a:r>
              <a:rPr lang="sv-SE" dirty="0" smtClean="0"/>
              <a:t>2014:  5 </a:t>
            </a:r>
            <a:r>
              <a:rPr lang="sv-SE" dirty="0" err="1" smtClean="0"/>
              <a:t>st</a:t>
            </a:r>
            <a:endParaRPr lang="sv-SE" dirty="0" smtClean="0"/>
          </a:p>
          <a:p>
            <a:r>
              <a:rPr lang="sv-SE" dirty="0" smtClean="0"/>
              <a:t>2015: hittills 1st</a:t>
            </a:r>
          </a:p>
          <a:p>
            <a:r>
              <a:rPr lang="sv-SE" dirty="0" smtClean="0"/>
              <a:t>Synpunkter eller idéer?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 smtClean="0"/>
              <a:t>3. Nyhetsbreven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ruta 10"/>
          <p:cNvSpPr txBox="1"/>
          <p:nvPr/>
        </p:nvSpPr>
        <p:spPr>
          <a:xfrm>
            <a:off x="1115616" y="5517232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Hur kan </a:t>
            </a:r>
            <a:r>
              <a:rPr lang="sv-SE" sz="24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DU </a:t>
            </a:r>
            <a:r>
              <a:rPr lang="sv-SE" sz="2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hjälpa till att värva medlemmar?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6298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v-SE" sz="3200" dirty="0"/>
              <a:t>4</a:t>
            </a:r>
            <a:r>
              <a:rPr lang="sv-SE" sz="3200" dirty="0" smtClean="0"/>
              <a:t>. Ökning av antalet medlemmar</a:t>
            </a:r>
            <a:endParaRPr lang="sv-SE" sz="2400" dirty="0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065618"/>
              </p:ext>
            </p:extLst>
          </p:nvPr>
        </p:nvGraphicFramePr>
        <p:xfrm>
          <a:off x="539552" y="2348880"/>
          <a:ext cx="374441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9198235"/>
              </p:ext>
            </p:extLst>
          </p:nvPr>
        </p:nvGraphicFramePr>
        <p:xfrm>
          <a:off x="4499992" y="2348880"/>
          <a:ext cx="410445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2298</TotalTime>
  <Words>750</Words>
  <Application>Microsoft Office PowerPoint</Application>
  <PresentationFormat>Bildspel på skärmen (4:3)</PresentationFormat>
  <Paragraphs>202</Paragraphs>
  <Slides>22</Slides>
  <Notes>21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7" baseType="lpstr">
      <vt:lpstr>Calibri</vt:lpstr>
      <vt:lpstr>Century Gothic</vt:lpstr>
      <vt:lpstr>Wingdings</vt:lpstr>
      <vt:lpstr>Wingdings 2</vt:lpstr>
      <vt:lpstr>Austin</vt:lpstr>
      <vt:lpstr>SCA Network Årsmöte i Jönköping, 2015-05-10</vt:lpstr>
      <vt:lpstr>Agenda</vt:lpstr>
      <vt:lpstr>PowerPoint-presentation</vt:lpstr>
      <vt:lpstr>PowerPoint-presentation</vt:lpstr>
      <vt:lpstr>Föreningens mål  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Tack för oss!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Micke vill ha ass som kan …</dc:title>
  <dc:creator>Fredrick Carlsson</dc:creator>
  <cp:lastModifiedBy>Fredrick Carlsson</cp:lastModifiedBy>
  <cp:revision>81</cp:revision>
  <dcterms:created xsi:type="dcterms:W3CDTF">2013-02-16T10:01:48Z</dcterms:created>
  <dcterms:modified xsi:type="dcterms:W3CDTF">2015-05-09T20:25:21Z</dcterms:modified>
</cp:coreProperties>
</file>